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59"/>
  </p:notesMasterIdLst>
  <p:sldIdLst>
    <p:sldId id="256" r:id="rId4"/>
    <p:sldId id="257" r:id="rId5"/>
    <p:sldId id="258" r:id="rId6"/>
    <p:sldId id="259" r:id="rId7"/>
    <p:sldId id="260" r:id="rId8"/>
    <p:sldId id="261" r:id="rId9"/>
    <p:sldId id="299" r:id="rId10"/>
    <p:sldId id="262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8" r:id="rId19"/>
    <p:sldId id="309" r:id="rId20"/>
    <p:sldId id="311" r:id="rId21"/>
    <p:sldId id="310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674E9A-1B98-4AAC-860E-815EA8F94E5C}">
  <a:tblStyle styleId="{AD674E9A-1B98-4AAC-860E-815EA8F94E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564" y="126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919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88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412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165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345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953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128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539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468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3170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099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72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 1">
  <p:cSld name="CUSTOM_2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CUSTOM_4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.png"/><Relationship Id="rId21" Type="http://schemas.openxmlformats.org/officeDocument/2006/relationships/image" Target="../media/image13.png"/><Relationship Id="rId42" Type="http://schemas.openxmlformats.org/officeDocument/2006/relationships/image" Target="../media/image87.png"/><Relationship Id="rId47" Type="http://schemas.openxmlformats.org/officeDocument/2006/relationships/image" Target="../media/image92.png"/><Relationship Id="rId63" Type="http://schemas.openxmlformats.org/officeDocument/2006/relationships/image" Target="../media/image108.png"/><Relationship Id="rId68" Type="http://schemas.openxmlformats.org/officeDocument/2006/relationships/image" Target="../media/image113.png"/><Relationship Id="rId7" Type="http://schemas.openxmlformats.org/officeDocument/2006/relationships/image" Target="../media/image54.png"/><Relationship Id="rId71" Type="http://schemas.openxmlformats.org/officeDocument/2006/relationships/image" Target="../media/image116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50.png"/><Relationship Id="rId29" Type="http://schemas.openxmlformats.org/officeDocument/2006/relationships/image" Target="../media/image74.png"/><Relationship Id="rId11" Type="http://schemas.openxmlformats.org/officeDocument/2006/relationships/image" Target="../media/image58.pn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37" Type="http://schemas.openxmlformats.org/officeDocument/2006/relationships/image" Target="../media/image82.png"/><Relationship Id="rId40" Type="http://schemas.openxmlformats.org/officeDocument/2006/relationships/image" Target="../media/image85.png"/><Relationship Id="rId45" Type="http://schemas.openxmlformats.org/officeDocument/2006/relationships/image" Target="../media/image90.png"/><Relationship Id="rId53" Type="http://schemas.openxmlformats.org/officeDocument/2006/relationships/image" Target="../media/image98.png"/><Relationship Id="rId58" Type="http://schemas.openxmlformats.org/officeDocument/2006/relationships/image" Target="../media/image103.png"/><Relationship Id="rId66" Type="http://schemas.openxmlformats.org/officeDocument/2006/relationships/image" Target="../media/image111.png"/><Relationship Id="rId5" Type="http://schemas.openxmlformats.org/officeDocument/2006/relationships/image" Target="../media/image49.png"/><Relationship Id="rId61" Type="http://schemas.openxmlformats.org/officeDocument/2006/relationships/image" Target="../media/image106.png"/><Relationship Id="rId19" Type="http://schemas.openxmlformats.org/officeDocument/2006/relationships/image" Target="../media/image65.png"/><Relationship Id="rId14" Type="http://schemas.openxmlformats.org/officeDocument/2006/relationships/image" Target="../media/image61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Relationship Id="rId35" Type="http://schemas.openxmlformats.org/officeDocument/2006/relationships/image" Target="../media/image80.png"/><Relationship Id="rId43" Type="http://schemas.openxmlformats.org/officeDocument/2006/relationships/image" Target="../media/image88.png"/><Relationship Id="rId48" Type="http://schemas.openxmlformats.org/officeDocument/2006/relationships/image" Target="../media/image93.png"/><Relationship Id="rId56" Type="http://schemas.openxmlformats.org/officeDocument/2006/relationships/image" Target="../media/image101.png"/><Relationship Id="rId64" Type="http://schemas.openxmlformats.org/officeDocument/2006/relationships/image" Target="../media/image109.png"/><Relationship Id="rId69" Type="http://schemas.openxmlformats.org/officeDocument/2006/relationships/image" Target="../media/image114.png"/><Relationship Id="rId8" Type="http://schemas.openxmlformats.org/officeDocument/2006/relationships/image" Target="../media/image55.png"/><Relationship Id="rId51" Type="http://schemas.openxmlformats.org/officeDocument/2006/relationships/image" Target="../media/image96.png"/><Relationship Id="rId3" Type="http://schemas.openxmlformats.org/officeDocument/2006/relationships/image" Target="../media/image51.png"/><Relationship Id="rId12" Type="http://schemas.openxmlformats.org/officeDocument/2006/relationships/image" Target="../media/image59.png"/><Relationship Id="rId17" Type="http://schemas.openxmlformats.org/officeDocument/2006/relationships/image" Target="../media/image63.png"/><Relationship Id="rId25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image" Target="../media/image83.png"/><Relationship Id="rId46" Type="http://schemas.openxmlformats.org/officeDocument/2006/relationships/image" Target="../media/image91.png"/><Relationship Id="rId59" Type="http://schemas.openxmlformats.org/officeDocument/2006/relationships/image" Target="../media/image104.png"/><Relationship Id="rId67" Type="http://schemas.openxmlformats.org/officeDocument/2006/relationships/image" Target="../media/image112.png"/><Relationship Id="rId20" Type="http://schemas.openxmlformats.org/officeDocument/2006/relationships/image" Target="../media/image66.png"/><Relationship Id="rId41" Type="http://schemas.openxmlformats.org/officeDocument/2006/relationships/image" Target="../media/image86.png"/><Relationship Id="rId54" Type="http://schemas.openxmlformats.org/officeDocument/2006/relationships/image" Target="../media/image99.png"/><Relationship Id="rId62" Type="http://schemas.openxmlformats.org/officeDocument/2006/relationships/image" Target="../media/image107.png"/><Relationship Id="rId70" Type="http://schemas.openxmlformats.org/officeDocument/2006/relationships/image" Target="../media/image11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3.png"/><Relationship Id="rId15" Type="http://schemas.openxmlformats.org/officeDocument/2006/relationships/image" Target="../media/image62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36" Type="http://schemas.openxmlformats.org/officeDocument/2006/relationships/image" Target="../media/image81.png"/><Relationship Id="rId49" Type="http://schemas.openxmlformats.org/officeDocument/2006/relationships/image" Target="../media/image94.png"/><Relationship Id="rId57" Type="http://schemas.openxmlformats.org/officeDocument/2006/relationships/image" Target="../media/image102.png"/><Relationship Id="rId10" Type="http://schemas.openxmlformats.org/officeDocument/2006/relationships/image" Target="../media/image57.png"/><Relationship Id="rId31" Type="http://schemas.openxmlformats.org/officeDocument/2006/relationships/image" Target="../media/image76.png"/><Relationship Id="rId44" Type="http://schemas.openxmlformats.org/officeDocument/2006/relationships/image" Target="../media/image89.png"/><Relationship Id="rId52" Type="http://schemas.openxmlformats.org/officeDocument/2006/relationships/image" Target="../media/image97.png"/><Relationship Id="rId60" Type="http://schemas.openxmlformats.org/officeDocument/2006/relationships/image" Target="../media/image105.png"/><Relationship Id="rId65" Type="http://schemas.openxmlformats.org/officeDocument/2006/relationships/image" Target="../media/image110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Relationship Id="rId13" Type="http://schemas.openxmlformats.org/officeDocument/2006/relationships/image" Target="../media/image60.png"/><Relationship Id="rId18" Type="http://schemas.openxmlformats.org/officeDocument/2006/relationships/image" Target="../media/image64.png"/><Relationship Id="rId39" Type="http://schemas.openxmlformats.org/officeDocument/2006/relationships/image" Target="../media/image84.png"/><Relationship Id="rId34" Type="http://schemas.openxmlformats.org/officeDocument/2006/relationships/image" Target="../media/image79.png"/><Relationship Id="rId50" Type="http://schemas.openxmlformats.org/officeDocument/2006/relationships/image" Target="../media/image95.png"/><Relationship Id="rId55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7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osatom/articles/841842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6.png"/><Relationship Id="rId5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132377" y="-3216974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535601" y="148663"/>
            <a:ext cx="75843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Проектирование ЛВС предприятия с серверными мощностями распределенными между офисом и ЦОД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629700" y="4127506"/>
            <a:ext cx="3193438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Network Engineer. Basic.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HSRP</a:t>
            </a:r>
            <a:endParaRPr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ECDD1-84FF-9646-5455-E250E4997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7" y="3698195"/>
            <a:ext cx="3715270" cy="1114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4E2AB1-5CF4-70D0-08DA-79E96E4AD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37" y="2585200"/>
            <a:ext cx="3715270" cy="1040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3BB86-8680-F33B-4C24-6689832D5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194" y="3698195"/>
            <a:ext cx="4563659" cy="671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8A9E5D-4438-F6B2-F97D-350D8DE96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193" y="2585200"/>
            <a:ext cx="4563659" cy="6594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659236-4477-24E3-18C4-07411E9FC5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726" y="561340"/>
            <a:ext cx="2666126" cy="194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53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/>
              <a:t>Etherchannel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D2052-C238-A846-9C57-03524C8B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943" y="4003345"/>
            <a:ext cx="2986867" cy="6152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5ACC3-9AE7-E322-2084-56AC5242A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944" y="2697931"/>
            <a:ext cx="2986867" cy="5471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1575F8-B5A9-D481-7AC7-9C6422898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943" y="3346969"/>
            <a:ext cx="2986867" cy="5544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EC6895-C691-CE5E-E466-FE1C916B29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0949" y="1039931"/>
            <a:ext cx="1538861" cy="148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01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STP</a:t>
            </a: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5C7AC-9DE9-F184-1880-4B5FED50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638" y="2910689"/>
            <a:ext cx="2666502" cy="1799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7CF433-4F86-BD1D-9C1B-1C260BBBF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318" y="551247"/>
            <a:ext cx="1663142" cy="22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7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OSPF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377904-F4F5-DF0E-C0A5-30A30F9C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8" y="3166939"/>
            <a:ext cx="3410860" cy="505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A713C2-AD47-8263-114F-CE218A6CE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15" y="3846102"/>
            <a:ext cx="3370207" cy="920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571C52-EAFE-A7A8-DA14-0A6E1605A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289" y="3166939"/>
            <a:ext cx="3701707" cy="15997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CAB5A3-1FC4-0DA8-1324-A0E7E9420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087" y="634386"/>
            <a:ext cx="2666126" cy="194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05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DHCP</a:t>
            </a: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E6123-8446-70D7-10D6-06471781E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265" y="1718552"/>
            <a:ext cx="3773278" cy="3003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B9102D-9B27-91FF-21F8-BD1734043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82" y="1718552"/>
            <a:ext cx="4093731" cy="300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3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CDP</a:t>
            </a:r>
            <a:endParaRPr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5EF49-DF8F-EC3C-0005-6EFC4B4CE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61" y="3636157"/>
            <a:ext cx="4137941" cy="1151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BBD3E-9BFF-21B4-2900-E57C64692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61" y="2354095"/>
            <a:ext cx="4132940" cy="1196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D99543-1BFE-1A95-DFFB-225480DA9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908" y="634386"/>
            <a:ext cx="3708310" cy="2484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DD7295-D4FA-247D-2038-EB5797627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400" y="3518322"/>
            <a:ext cx="3853714" cy="126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NAT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DAA37-148A-E941-149A-A9A1852BF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995" y="2875384"/>
            <a:ext cx="3989389" cy="1346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9E2D80-1427-9B64-DD3E-74E3CEBF0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96" y="2400321"/>
            <a:ext cx="4021636" cy="2091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1AE1F8-0AD8-19AE-2096-E2CCF964C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873" y="499901"/>
            <a:ext cx="2437044" cy="217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10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ACL</a:t>
            </a:r>
            <a:endParaRPr sz="30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BEABD3-8AB6-BF8C-47E3-3B98054D8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359000"/>
              </p:ext>
            </p:extLst>
          </p:nvPr>
        </p:nvGraphicFramePr>
        <p:xfrm>
          <a:off x="397922" y="2353518"/>
          <a:ext cx="8521699" cy="2024032"/>
        </p:xfrm>
        <a:graphic>
          <a:graphicData uri="http://schemas.openxmlformats.org/drawingml/2006/table">
            <a:tbl>
              <a:tblPr/>
              <a:tblGrid>
                <a:gridCol w="463336">
                  <a:extLst>
                    <a:ext uri="{9D8B030D-6E8A-4147-A177-3AD203B41FA5}">
                      <a16:colId xmlns:a16="http://schemas.microsoft.com/office/drawing/2014/main" val="1905250798"/>
                    </a:ext>
                  </a:extLst>
                </a:gridCol>
                <a:gridCol w="1084627">
                  <a:extLst>
                    <a:ext uri="{9D8B030D-6E8A-4147-A177-3AD203B41FA5}">
                      <a16:colId xmlns:a16="http://schemas.microsoft.com/office/drawing/2014/main" val="2921606198"/>
                    </a:ext>
                  </a:extLst>
                </a:gridCol>
                <a:gridCol w="1021445">
                  <a:extLst>
                    <a:ext uri="{9D8B030D-6E8A-4147-A177-3AD203B41FA5}">
                      <a16:colId xmlns:a16="http://schemas.microsoft.com/office/drawing/2014/main" val="3082328856"/>
                    </a:ext>
                  </a:extLst>
                </a:gridCol>
                <a:gridCol w="623924">
                  <a:extLst>
                    <a:ext uri="{9D8B030D-6E8A-4147-A177-3AD203B41FA5}">
                      <a16:colId xmlns:a16="http://schemas.microsoft.com/office/drawing/2014/main" val="3924889036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3843800773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3151905866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1197525091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1877559400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1951627221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3166480516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4033171614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973882298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1473539041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3991987957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3512423197"/>
                    </a:ext>
                  </a:extLst>
                </a:gridCol>
              </a:tblGrid>
              <a:tr h="28598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Vlan</a:t>
                      </a:r>
                    </a:p>
                  </a:txBody>
                  <a:tcPr marL="7900" marR="7900" marT="79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Subnet</a:t>
                      </a:r>
                    </a:p>
                  </a:txBody>
                  <a:tcPr marL="7900" marR="7900" marT="79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Wmask</a:t>
                      </a:r>
                    </a:p>
                  </a:txBody>
                  <a:tcPr marL="7900" marR="7900" marT="79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Users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MGM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Sec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IT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DCMGM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OfficeSRV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DCSRV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ISS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Guests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Inet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858817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192.168.0.0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0.0.1.255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Users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763516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192.168.13.0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0.0.0.255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MGM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Jump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965654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192.168.15.0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0.0.0.15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Sec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312012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192.168.17.0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0.0.0.15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IT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242270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192.168.100.0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0.0.0.31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703548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113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192.168.113.0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0.0.0.15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DCMGM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Jump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73934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200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192.168.200.0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0.0.0.127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OfficeSRV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Jump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Jump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Mail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695495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210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192.168.210.0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0.0.0.127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DCSRV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Mail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987065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250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192.168.250.0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0.0.0.31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ISS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783991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999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172.16.0.0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0.0.0.255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Guests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982939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255.255.255.255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Internet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Mail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Mail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775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242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ACL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C1E60-AB02-7CE9-FA17-3424BD963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204" y="474704"/>
            <a:ext cx="3338633" cy="4286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67805F-6569-F902-A4DD-C16A489DC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13" y="1744164"/>
            <a:ext cx="2567676" cy="3016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FB44B-0982-8113-F41D-841CEEBD4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5433" y="1763965"/>
            <a:ext cx="2124727" cy="299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13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SSH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4CE70-953F-9320-E374-388E61DFD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916" y="3842831"/>
            <a:ext cx="2524477" cy="743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EAEE42-BF4D-C457-EBF6-BDF7F9CB6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916" y="3437027"/>
            <a:ext cx="3315163" cy="381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01FF3-30DC-BE54-27AF-DEC2371DE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50" y="1544019"/>
            <a:ext cx="3168611" cy="32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03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52500" y="1718400"/>
          <a:ext cx="7239000" cy="1775848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390191" y="153489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3000" dirty="0"/>
              <a:t>Проектирование ЛВС предприятия с серверными мощностями распределенными между офисом и ЦОД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571750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Вельдин Алексей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3428952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Системный администратор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ООО «Спортивные Лотереи»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EADC69-BF94-D666-D5A1-5423A09B2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05" y="2336401"/>
            <a:ext cx="2034981" cy="21851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>
            <a:spLocks noGrp="1"/>
          </p:cNvSpPr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494025" y="682688"/>
            <a:ext cx="6167400" cy="1070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Название подтемы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00" y="107765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>
            <a:spLocks noGrp="1"/>
          </p:cNvSpPr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>
            <a:spLocks noGrp="1"/>
          </p:cNvSpPr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>
            <a:spLocks noGrp="1"/>
          </p:cNvSpPr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7239000" cy="1828750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>
            <a:spLocks noGrp="1"/>
          </p:cNvSpPr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>
            <a:spLocks noGrp="1"/>
          </p:cNvSpPr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sz="1700" b="1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sz="1700" b="1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795750" cy="3852916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37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165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549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>
            <a:spLocks noGrp="1"/>
          </p:cNvSpPr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1426194572"/>
              </p:ext>
            </p:extLst>
          </p:nvPr>
        </p:nvGraphicFramePr>
        <p:xfrm>
          <a:off x="952500" y="2382125"/>
          <a:ext cx="7271797" cy="2396086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53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1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Определение задач: масштабируемость, отказоустойчивость, безопасность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Определение ресурсов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Выбор используемых технологий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Проектирование и моделирование схемы сети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 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Тесты и проверки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спроектировать сеть компании с распределенными серверными мощностями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590" name="Google Shape;590;p7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>
            <a:spLocks noGrp="1"/>
          </p:cNvSpPr>
          <p:nvPr>
            <p:ph type="subTitle" idx="1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7834275" cy="2966490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22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>
            <a:spLocks noGrp="1"/>
          </p:cNvSpPr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7961150" cy="2807725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Используемые технологии:</a:t>
            </a:r>
            <a:endParaRPr sz="30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B08A097-DC22-F33F-8E09-D9AA5B9AC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095244"/>
              </p:ext>
            </p:extLst>
          </p:nvPr>
        </p:nvGraphicFramePr>
        <p:xfrm>
          <a:off x="423863" y="1579563"/>
          <a:ext cx="1981200" cy="1333500"/>
        </p:xfrm>
        <a:graphic>
          <a:graphicData uri="http://schemas.openxmlformats.org/drawingml/2006/table">
            <a:tbl>
              <a:tblPr>
                <a:tableStyleId>{AD674E9A-1B98-4AAC-860E-815EA8F94E5C}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30781512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VLAN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678127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HSRP/</a:t>
                      </a:r>
                      <a:r>
                        <a:rPr lang="en-US" sz="1100" u="none" strike="noStrike" dirty="0" err="1">
                          <a:effectLst/>
                        </a:rPr>
                        <a:t>Etherchannel</a:t>
                      </a:r>
                      <a:r>
                        <a:rPr lang="en-US" sz="1100" u="none" strike="noStrike" dirty="0">
                          <a:effectLst/>
                        </a:rPr>
                        <a:t>/STP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41116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OSPF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41710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DHCP/CDP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US" sz="1100" u="none" strike="noStrike" dirty="0">
                          <a:effectLst/>
                        </a:rPr>
                        <a:t>NTP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07442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99025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ACL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41402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SSH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70729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сети: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F4A66-062E-9CB6-591E-BD0BF8183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83" y="878674"/>
            <a:ext cx="6826145" cy="416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51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VLAN</a:t>
            </a:r>
            <a:endParaRPr sz="3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86E3F5-72F5-1E45-ADDD-DE0748FBE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407677"/>
              </p:ext>
            </p:extLst>
          </p:nvPr>
        </p:nvGraphicFramePr>
        <p:xfrm>
          <a:off x="1568450" y="1380437"/>
          <a:ext cx="6007100" cy="2514600"/>
        </p:xfrm>
        <a:graphic>
          <a:graphicData uri="http://schemas.openxmlformats.org/drawingml/2006/table">
            <a:tbl>
              <a:tblPr/>
              <a:tblGrid>
                <a:gridCol w="927100">
                  <a:extLst>
                    <a:ext uri="{9D8B030D-6E8A-4147-A177-3AD203B41FA5}">
                      <a16:colId xmlns:a16="http://schemas.microsoft.com/office/drawing/2014/main" val="525433319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69875051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87800327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57986231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101227"/>
                  </a:ext>
                </a:extLst>
              </a:tr>
              <a:tr h="1905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7125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192.168.0.0/23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Обычные пользователи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947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192.168.13.0/24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Подсеть менеджмента в офисе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962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192.168.15.0/28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Пользователи информационной безопасности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0437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192.168.17.0/28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Пользователи отдела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238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192.168.100.0/27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Подсеть для принтеров и прочей переферии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6854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192.168.113.0/28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DCMGM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Подсеть менеджмент в датацентре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5977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192.168.200.0/25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OfficeSRV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Подсеть серверов в офисе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73224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192.168.210.0/25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DCSRV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Подсеть серверов в Датацентре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859977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192.168.250.0/27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Подсеть сервисов информационной безопасности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3177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172.16.0.0/24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Guests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Подсеть для гостей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54514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PARKINGLOT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02816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Адресация </a:t>
            </a:r>
            <a:endParaRPr sz="30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1A4D96E-A523-81F2-3A43-DA68797D6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889398"/>
              </p:ext>
            </p:extLst>
          </p:nvPr>
        </p:nvGraphicFramePr>
        <p:xfrm>
          <a:off x="751404" y="938047"/>
          <a:ext cx="7892044" cy="3937239"/>
        </p:xfrm>
        <a:graphic>
          <a:graphicData uri="http://schemas.openxmlformats.org/drawingml/2006/table">
            <a:tbl>
              <a:tblPr/>
              <a:tblGrid>
                <a:gridCol w="465468">
                  <a:extLst>
                    <a:ext uri="{9D8B030D-6E8A-4147-A177-3AD203B41FA5}">
                      <a16:colId xmlns:a16="http://schemas.microsoft.com/office/drawing/2014/main" val="3297610717"/>
                    </a:ext>
                  </a:extLst>
                </a:gridCol>
                <a:gridCol w="543918">
                  <a:extLst>
                    <a:ext uri="{9D8B030D-6E8A-4147-A177-3AD203B41FA5}">
                      <a16:colId xmlns:a16="http://schemas.microsoft.com/office/drawing/2014/main" val="2919693935"/>
                    </a:ext>
                  </a:extLst>
                </a:gridCol>
                <a:gridCol w="313799">
                  <a:extLst>
                    <a:ext uri="{9D8B030D-6E8A-4147-A177-3AD203B41FA5}">
                      <a16:colId xmlns:a16="http://schemas.microsoft.com/office/drawing/2014/main" val="2998920266"/>
                    </a:ext>
                  </a:extLst>
                </a:gridCol>
                <a:gridCol w="1014617">
                  <a:extLst>
                    <a:ext uri="{9D8B030D-6E8A-4147-A177-3AD203B41FA5}">
                      <a16:colId xmlns:a16="http://schemas.microsoft.com/office/drawing/2014/main" val="85286706"/>
                    </a:ext>
                  </a:extLst>
                </a:gridCol>
                <a:gridCol w="334719">
                  <a:extLst>
                    <a:ext uri="{9D8B030D-6E8A-4147-A177-3AD203B41FA5}">
                      <a16:colId xmlns:a16="http://schemas.microsoft.com/office/drawing/2014/main" val="2083233277"/>
                    </a:ext>
                  </a:extLst>
                </a:gridCol>
                <a:gridCol w="507308">
                  <a:extLst>
                    <a:ext uri="{9D8B030D-6E8A-4147-A177-3AD203B41FA5}">
                      <a16:colId xmlns:a16="http://schemas.microsoft.com/office/drawing/2014/main" val="3812455193"/>
                    </a:ext>
                  </a:extLst>
                </a:gridCol>
                <a:gridCol w="543918">
                  <a:extLst>
                    <a:ext uri="{9D8B030D-6E8A-4147-A177-3AD203B41FA5}">
                      <a16:colId xmlns:a16="http://schemas.microsoft.com/office/drawing/2014/main" val="3379757534"/>
                    </a:ext>
                  </a:extLst>
                </a:gridCol>
                <a:gridCol w="360869">
                  <a:extLst>
                    <a:ext uri="{9D8B030D-6E8A-4147-A177-3AD203B41FA5}">
                      <a16:colId xmlns:a16="http://schemas.microsoft.com/office/drawing/2014/main" val="1204368749"/>
                    </a:ext>
                  </a:extLst>
                </a:gridCol>
                <a:gridCol w="1014617">
                  <a:extLst>
                    <a:ext uri="{9D8B030D-6E8A-4147-A177-3AD203B41FA5}">
                      <a16:colId xmlns:a16="http://schemas.microsoft.com/office/drawing/2014/main" val="3131335455"/>
                    </a:ext>
                  </a:extLst>
                </a:gridCol>
                <a:gridCol w="334719">
                  <a:extLst>
                    <a:ext uri="{9D8B030D-6E8A-4147-A177-3AD203B41FA5}">
                      <a16:colId xmlns:a16="http://schemas.microsoft.com/office/drawing/2014/main" val="741669701"/>
                    </a:ext>
                  </a:extLst>
                </a:gridCol>
                <a:gridCol w="507308">
                  <a:extLst>
                    <a:ext uri="{9D8B030D-6E8A-4147-A177-3AD203B41FA5}">
                      <a16:colId xmlns:a16="http://schemas.microsoft.com/office/drawing/2014/main" val="2224125790"/>
                    </a:ext>
                  </a:extLst>
                </a:gridCol>
                <a:gridCol w="543918">
                  <a:extLst>
                    <a:ext uri="{9D8B030D-6E8A-4147-A177-3AD203B41FA5}">
                      <a16:colId xmlns:a16="http://schemas.microsoft.com/office/drawing/2014/main" val="372204957"/>
                    </a:ext>
                  </a:extLst>
                </a:gridCol>
                <a:gridCol w="392249">
                  <a:extLst>
                    <a:ext uri="{9D8B030D-6E8A-4147-A177-3AD203B41FA5}">
                      <a16:colId xmlns:a16="http://schemas.microsoft.com/office/drawing/2014/main" val="3741787924"/>
                    </a:ext>
                  </a:extLst>
                </a:gridCol>
                <a:gridCol w="1014617">
                  <a:extLst>
                    <a:ext uri="{9D8B030D-6E8A-4147-A177-3AD203B41FA5}">
                      <a16:colId xmlns:a16="http://schemas.microsoft.com/office/drawing/2014/main" val="4214338880"/>
                    </a:ext>
                  </a:extLst>
                </a:gridCol>
              </a:tblGrid>
              <a:tr h="1083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MGM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865846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192.168.0.0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192.168.0.1-192.168.1.254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192.168.13.1-192.168.13.254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192.168.17.0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192.168.17.1-192.168.17.14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226740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255.255.254.0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255.255.255.0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255.255.255.240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334572"/>
                  </a:ext>
                </a:extLst>
              </a:tr>
              <a:tr h="1083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DHCP 192.168.0.10-192.168.1.254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Static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DHCP 192.168.17.5-192.168.17.14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304092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35053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192.168.0.1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HSRP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192.168.13.1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HSRP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192.168.17.1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HSRP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560026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192.168.0.2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192.168.13.2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192.168.17.2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190925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192.168.0.3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192.168.13.3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192.168.17.3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950142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192.168.0.4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SrvSW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192.168.17.4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2751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192.168.13.5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322877"/>
                  </a:ext>
                </a:extLst>
              </a:tr>
              <a:tr h="1083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OfficeSRV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192.168.13.6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Guests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755113"/>
                  </a:ext>
                </a:extLst>
              </a:tr>
              <a:tr h="2015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192.168.200.1-192.168.200.127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192.168.13.7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SecSW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172.16.0.0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172.16.0.1-172.16.0.254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31473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255.255.255.128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192.168.13.8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WR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Wi-Fi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255.255.255.0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999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828638"/>
                  </a:ext>
                </a:extLst>
              </a:tr>
              <a:tr h="11379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Static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DHCP 172.16.0.10-172.16.0.254 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710928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552305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192.168.200.1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HSRP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192.168.250.0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192.168.250.1-192.168.250.31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172.16.0.1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HSRP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22368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192.168.200.2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255.255.255.224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172.16.0.2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852394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192.168.200.3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Static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172.16.0.3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824929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172.16.0.4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22749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192.168.200.5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192.168.250.1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HSRP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730559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192.168.200.6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Jump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192.168.250.2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DCSRV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870358"/>
                  </a:ext>
                </a:extLst>
              </a:tr>
              <a:tr h="201518"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192.168.250.3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192.168.210.1-192.168.210.127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925306"/>
                  </a:ext>
                </a:extLst>
              </a:tr>
              <a:tr h="11379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192.168.250.4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ISServices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255.255.255.128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396447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192.168.15.0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192.168.15.1-192.168.15.14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Static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503046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255.255.255.240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DCMGM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327433"/>
                  </a:ext>
                </a:extLst>
              </a:tr>
              <a:tr h="201518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DHCP 192.168.15.5-192.168.15.14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192.168.113.0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192.168.113.1-192.168.113.254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192.168.210.1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HSRP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5237808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255.255.255.0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192.168.210.2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DCL3SW1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914639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192.168.15.1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HSRP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Static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192.168.210.3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DCL3SW2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08018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192.168.15.2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020427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192.168.15.3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192.168.113.1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HSRP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192.168.210.5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787480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192.168.15.4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192.168.113.2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DCL3SW1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192.168.210.6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Mail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17997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192.168.113.3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DCL3SW2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192.168.210.7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BackupSRV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479515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192.168.113.4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SW-DC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074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201806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4262</TotalTime>
  <Words>2854</Words>
  <Application>Microsoft Office PowerPoint</Application>
  <PresentationFormat>On-screen Show (16:9)</PresentationFormat>
  <Paragraphs>877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Arial</vt:lpstr>
      <vt:lpstr>Avenir</vt:lpstr>
      <vt:lpstr>Calibri</vt:lpstr>
      <vt:lpstr>Consolas</vt:lpstr>
      <vt:lpstr>Courier New</vt:lpstr>
      <vt:lpstr>Roboto</vt:lpstr>
      <vt:lpstr>Roboto Medium</vt:lpstr>
      <vt:lpstr>Светлая тема</vt:lpstr>
      <vt:lpstr>Светлая тема</vt:lpstr>
      <vt:lpstr>Светлая тема</vt:lpstr>
      <vt:lpstr>PowerPoint Presentation</vt:lpstr>
      <vt:lpstr>Меня хорошо видно &amp; слышно?</vt:lpstr>
      <vt:lpstr>Защита проекта Тема: Проектирование ЛВС предприятия с серверными мощностями распределенными между офисом и ЦОД   </vt:lpstr>
      <vt:lpstr>План защиты</vt:lpstr>
      <vt:lpstr>PowerPoint Presentation</vt:lpstr>
      <vt:lpstr>Используемые технологии:</vt:lpstr>
      <vt:lpstr>Схема сети: </vt:lpstr>
      <vt:lpstr>VLAN</vt:lpstr>
      <vt:lpstr>Адресация </vt:lpstr>
      <vt:lpstr>HSRP</vt:lpstr>
      <vt:lpstr>Etherchannel</vt:lpstr>
      <vt:lpstr>STP</vt:lpstr>
      <vt:lpstr>OSPF</vt:lpstr>
      <vt:lpstr>DHCP</vt:lpstr>
      <vt:lpstr>CDP</vt:lpstr>
      <vt:lpstr>NAT</vt:lpstr>
      <vt:lpstr>ACL</vt:lpstr>
      <vt:lpstr>ACL</vt:lpstr>
      <vt:lpstr>SSH</vt:lpstr>
      <vt:lpstr>Выводы </vt:lpstr>
      <vt:lpstr>PowerPoint Presentation</vt:lpstr>
      <vt:lpstr>Спасибо за внимание!</vt:lpstr>
      <vt:lpstr>PowerPoint Presentation</vt:lpstr>
      <vt:lpstr>Инструменты для работы с презентацией</vt:lpstr>
      <vt:lpstr>PowerPoint Presentation</vt:lpstr>
      <vt:lpstr>PowerPoint Presentation</vt:lpstr>
      <vt:lpstr>PowerPoint Presentation</vt:lpstr>
      <vt:lpstr>PowerPoint Presentation</vt:lpstr>
      <vt:lpstr>Шаблоны, которые вы можете использовать для рассказа о своем проекте</vt:lpstr>
      <vt:lpstr>Материал для моделирования </vt:lpstr>
      <vt:lpstr>PowerPoint Presentation</vt:lpstr>
      <vt:lpstr>Слайды с “кнопками” </vt:lpstr>
      <vt:lpstr>PowerPoint Presentation</vt:lpstr>
      <vt:lpstr>Заголовок: главная мысль слайда </vt:lpstr>
      <vt:lpstr>Главная мысль слайда</vt:lpstr>
      <vt:lpstr>Главная мысль слайда</vt:lpstr>
      <vt:lpstr>Слайд со списком </vt:lpstr>
      <vt:lpstr>Главная мысль  слайда  </vt:lpstr>
      <vt:lpstr>Слайд с 3 колонками</vt:lpstr>
      <vt:lpstr>Сравнение двух кейсов  </vt:lpstr>
      <vt:lpstr>PowerPoint Presentation</vt:lpstr>
      <vt:lpstr>Заголовок: главная мысль слайда </vt:lpstr>
      <vt:lpstr>PowerPoint Presentation</vt:lpstr>
      <vt:lpstr>Процесс через этапы </vt:lpstr>
      <vt:lpstr>Процесс через этапы </vt:lpstr>
      <vt:lpstr>Процесс через этапы </vt:lpstr>
      <vt:lpstr>Процесс через этапы </vt:lpstr>
      <vt:lpstr>PowerPoint Presentation</vt:lpstr>
      <vt:lpstr>Слайд с кодом 1</vt:lpstr>
      <vt:lpstr>Слайд с кодом 2</vt:lpstr>
      <vt:lpstr>Слайд с кодом 3</vt:lpstr>
      <vt:lpstr>Слайд с кодом и текстом </vt:lpstr>
      <vt:lpstr>Слайд с таблицей</vt:lpstr>
      <vt:lpstr>Слайд с таблицей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ads_freeze_md ads_freeze_md</dc:creator>
  <cp:lastModifiedBy>ads_freeze_md ads_freeze_md</cp:lastModifiedBy>
  <cp:revision>3</cp:revision>
  <dcterms:modified xsi:type="dcterms:W3CDTF">2025-09-14T19:38:22Z</dcterms:modified>
</cp:coreProperties>
</file>